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oboto Mono Medium"/>
      <p:regular r:id="rId18"/>
      <p:bold r:id="rId19"/>
      <p:italic r:id="rId20"/>
      <p:boldItalic r:id="rId21"/>
    </p:embeddedFont>
    <p:embeddedFont>
      <p:font typeface="Roboto"/>
      <p:regular r:id="rId22"/>
      <p:bold r:id="rId23"/>
      <p:italic r:id="rId24"/>
      <p:boldItalic r:id="rId25"/>
    </p:embeddedFont>
    <p:embeddedFont>
      <p:font typeface="Lexend"/>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MonoMedium-italic.fntdata"/><Relationship Id="rId22" Type="http://schemas.openxmlformats.org/officeDocument/2006/relationships/font" Target="fonts/Roboto-regular.fntdata"/><Relationship Id="rId21" Type="http://schemas.openxmlformats.org/officeDocument/2006/relationships/font" Target="fonts/RobotoMonoMedium-bold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exend-regular.fntdata"/><Relationship Id="rId25" Type="http://schemas.openxmlformats.org/officeDocument/2006/relationships/font" Target="fonts/Roboto-boldItalic.fntdata"/><Relationship Id="rId27" Type="http://schemas.openxmlformats.org/officeDocument/2006/relationships/font" Target="fonts/Lexen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obotoMonoMedium-bold.fntdata"/><Relationship Id="rId18" Type="http://schemas.openxmlformats.org/officeDocument/2006/relationships/font" Target="fonts/RobotoMono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ec861c6ec9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1ec861c6ec9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5d741252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a5d741252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5d741252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a5d741252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ec862942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ec862942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ec8629425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ec8629425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ec8629425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ec8629425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c862942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ec862942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5d741252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5d741252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63fd261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a63fd261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a5d741252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a5d741252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hyperlink" Target="https://www.aliexpress.us/item/3256804542437423.html?gatewayAdapt=glo2usa4itemAdapt" TargetMode="External"/><Relationship Id="rId5" Type="http://schemas.openxmlformats.org/officeDocument/2006/relationships/hyperlink" Target="https://www.freepik.com/premium-vector/sportsman-run-stopwatch-fitness-exercise-illustration-healthy-people-competition-active-athlete-graphic-runner-cartoon-character-lifestyle-marathon-athletic-activity_9486707.ht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Back to the Future Delorean Time Machine Print - Etsy" id="130" name="Google Shape;130;p25"/>
          <p:cNvPicPr preferRelativeResize="0"/>
          <p:nvPr/>
        </p:nvPicPr>
        <p:blipFill rotWithShape="1">
          <a:blip r:embed="rId3">
            <a:alphaModFix/>
          </a:blip>
          <a:srcRect b="0" l="6201" r="15013" t="3738"/>
          <a:stretch/>
        </p:blipFill>
        <p:spPr>
          <a:xfrm>
            <a:off x="2642616" y="8"/>
            <a:ext cx="6501384" cy="5143492"/>
          </a:xfrm>
          <a:prstGeom prst="rect">
            <a:avLst/>
          </a:prstGeom>
          <a:noFill/>
          <a:ln>
            <a:noFill/>
          </a:ln>
        </p:spPr>
      </p:pic>
      <p:sp>
        <p:nvSpPr>
          <p:cNvPr id="131" name="Google Shape;131;p25"/>
          <p:cNvSpPr/>
          <p:nvPr/>
        </p:nvSpPr>
        <p:spPr>
          <a:xfrm>
            <a:off x="2" y="0"/>
            <a:ext cx="7004400" cy="51435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2" name="Google Shape;132;p25"/>
          <p:cNvSpPr/>
          <p:nvPr/>
        </p:nvSpPr>
        <p:spPr>
          <a:xfrm>
            <a:off x="360772" y="3410190"/>
            <a:ext cx="2983230" cy="13716"/>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33" name="Google Shape;133;p25"/>
          <p:cNvPicPr preferRelativeResize="0"/>
          <p:nvPr/>
        </p:nvPicPr>
        <p:blipFill>
          <a:blip r:embed="rId4">
            <a:alphaModFix/>
          </a:blip>
          <a:stretch>
            <a:fillRect/>
          </a:stretch>
        </p:blipFill>
        <p:spPr>
          <a:xfrm>
            <a:off x="205925" y="3707200"/>
            <a:ext cx="3509475" cy="1114425"/>
          </a:xfrm>
          <a:prstGeom prst="rect">
            <a:avLst/>
          </a:prstGeom>
          <a:noFill/>
          <a:ln>
            <a:noFill/>
          </a:ln>
        </p:spPr>
      </p:pic>
      <p:sp>
        <p:nvSpPr>
          <p:cNvPr id="134" name="Google Shape;134;p25"/>
          <p:cNvSpPr txBox="1"/>
          <p:nvPr/>
        </p:nvSpPr>
        <p:spPr>
          <a:xfrm>
            <a:off x="130325" y="0"/>
            <a:ext cx="251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Lexend"/>
                <a:ea typeface="Lexend"/>
                <a:cs typeface="Lexend"/>
                <a:sym typeface="Lexend"/>
              </a:rPr>
              <a:t>Boolean Brigade presents</a:t>
            </a:r>
            <a:endParaRPr b="1" sz="1200">
              <a:solidFill>
                <a:schemeClr val="lt1"/>
              </a:solidFill>
              <a:latin typeface="Lexend"/>
              <a:ea typeface="Lexend"/>
              <a:cs typeface="Lexend"/>
              <a:sym typeface="Lexend"/>
            </a:endParaRPr>
          </a:p>
        </p:txBody>
      </p:sp>
      <p:sp>
        <p:nvSpPr>
          <p:cNvPr id="135" name="Google Shape;135;p25"/>
          <p:cNvSpPr txBox="1"/>
          <p:nvPr/>
        </p:nvSpPr>
        <p:spPr>
          <a:xfrm>
            <a:off x="205925" y="3232400"/>
            <a:ext cx="212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Lexend"/>
                <a:ea typeface="Lexend"/>
                <a:cs typeface="Lexend"/>
                <a:sym typeface="Lexend"/>
              </a:rPr>
              <a:t>Produced by</a:t>
            </a:r>
            <a:endParaRPr b="1" sz="1200">
              <a:solidFill>
                <a:schemeClr val="lt1"/>
              </a:solidFill>
              <a:latin typeface="Lexend"/>
              <a:ea typeface="Lexend"/>
              <a:cs typeface="Lexend"/>
              <a:sym typeface="Lexend"/>
            </a:endParaRPr>
          </a:p>
        </p:txBody>
      </p:sp>
      <p:pic>
        <p:nvPicPr>
          <p:cNvPr id="136" name="Google Shape;136;p25"/>
          <p:cNvPicPr preferRelativeResize="0"/>
          <p:nvPr/>
        </p:nvPicPr>
        <p:blipFill>
          <a:blip r:embed="rId5">
            <a:alphaModFix/>
          </a:blip>
          <a:stretch>
            <a:fillRect/>
          </a:stretch>
        </p:blipFill>
        <p:spPr>
          <a:xfrm>
            <a:off x="75025" y="954325"/>
            <a:ext cx="4105275" cy="600075"/>
          </a:xfrm>
          <a:prstGeom prst="rect">
            <a:avLst/>
          </a:prstGeom>
          <a:noFill/>
          <a:ln>
            <a:noFill/>
          </a:ln>
        </p:spPr>
      </p:pic>
      <p:pic>
        <p:nvPicPr>
          <p:cNvPr id="137" name="Google Shape;137;p25"/>
          <p:cNvPicPr preferRelativeResize="0"/>
          <p:nvPr/>
        </p:nvPicPr>
        <p:blipFill>
          <a:blip r:embed="rId6">
            <a:alphaModFix/>
          </a:blip>
          <a:stretch>
            <a:fillRect/>
          </a:stretch>
        </p:blipFill>
        <p:spPr>
          <a:xfrm rot="-288552">
            <a:off x="380375" y="1695100"/>
            <a:ext cx="3382225" cy="60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pic>
        <p:nvPicPr>
          <p:cNvPr id="196" name="Google Shape;196;p34"/>
          <p:cNvPicPr preferRelativeResize="0"/>
          <p:nvPr/>
        </p:nvPicPr>
        <p:blipFill>
          <a:blip r:embed="rId4">
            <a:alphaModFix/>
          </a:blip>
          <a:stretch>
            <a:fillRect/>
          </a:stretch>
        </p:blipFill>
        <p:spPr>
          <a:xfrm>
            <a:off x="130875" y="152850"/>
            <a:ext cx="5295900" cy="762000"/>
          </a:xfrm>
          <a:prstGeom prst="rect">
            <a:avLst/>
          </a:prstGeom>
          <a:noFill/>
          <a:ln>
            <a:noFill/>
          </a:ln>
        </p:spPr>
      </p:pic>
      <p:sp>
        <p:nvSpPr>
          <p:cNvPr id="197" name="Google Shape;197;p34"/>
          <p:cNvSpPr txBox="1"/>
          <p:nvPr/>
        </p:nvSpPr>
        <p:spPr>
          <a:xfrm>
            <a:off x="130875" y="914850"/>
            <a:ext cx="8845500" cy="3909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Roboto Mono Medium"/>
              <a:buChar char="●"/>
            </a:pPr>
            <a:r>
              <a:rPr i="1" lang="en" sz="1800">
                <a:solidFill>
                  <a:schemeClr val="lt1"/>
                </a:solidFill>
                <a:latin typeface="Roboto Mono Medium"/>
                <a:ea typeface="Roboto Mono Medium"/>
                <a:cs typeface="Roboto Mono Medium"/>
                <a:sym typeface="Roboto Mono Medium"/>
              </a:rPr>
              <a:t>We are still attempting to circumnavigate a problem with timing issues</a:t>
            </a:r>
            <a:endParaRPr i="1" sz="1800">
              <a:solidFill>
                <a:schemeClr val="lt1"/>
              </a:solidFill>
              <a:latin typeface="Roboto Mono Medium"/>
              <a:ea typeface="Roboto Mono Medium"/>
              <a:cs typeface="Roboto Mono Medium"/>
              <a:sym typeface="Roboto Mono Medium"/>
            </a:endParaRPr>
          </a:p>
          <a:p>
            <a:pPr indent="-368300" lvl="1" marL="914400" rtl="0" algn="l">
              <a:spcBef>
                <a:spcPts val="0"/>
              </a:spcBef>
              <a:spcAft>
                <a:spcPts val="0"/>
              </a:spcAft>
              <a:buClr>
                <a:schemeClr val="lt1"/>
              </a:buClr>
              <a:buSzPts val="2200"/>
              <a:buFont typeface="Roboto Mono Medium"/>
              <a:buChar char="○"/>
            </a:pPr>
            <a:r>
              <a:rPr i="1" lang="en" sz="1800">
                <a:solidFill>
                  <a:schemeClr val="lt1"/>
                </a:solidFill>
                <a:latin typeface="Roboto Mono Medium"/>
                <a:ea typeface="Roboto Mono Medium"/>
                <a:cs typeface="Roboto Mono Medium"/>
                <a:sym typeface="Roboto Mono Medium"/>
              </a:rPr>
              <a:t>Right now, each of our modules work individually and successfully simulate together. It appears that the stopwatch, leaderboard, and sound work on the board together. However, due to complex timing issues, pushing the time from the stopwatch to the 7-segment displays causes timing violations. However, if fed from a simple counter, the 7-segment display works successfully. </a:t>
            </a:r>
            <a:endParaRPr i="1" sz="1800">
              <a:solidFill>
                <a:schemeClr val="lt1"/>
              </a:solidFill>
              <a:latin typeface="Roboto Mono Medium"/>
              <a:ea typeface="Roboto Mono Medium"/>
              <a:cs typeface="Roboto Mono Medium"/>
              <a:sym typeface="Roboto Mono Medium"/>
            </a:endParaRPr>
          </a:p>
          <a:p>
            <a:pPr indent="-342900" lvl="0" marL="457200" rtl="0" algn="l">
              <a:spcBef>
                <a:spcPts val="0"/>
              </a:spcBef>
              <a:spcAft>
                <a:spcPts val="0"/>
              </a:spcAft>
              <a:buClr>
                <a:schemeClr val="lt1"/>
              </a:buClr>
              <a:buSzPts val="1800"/>
              <a:buFont typeface="Roboto Mono Medium"/>
              <a:buChar char="●"/>
            </a:pPr>
            <a:r>
              <a:rPr i="1" lang="en" sz="1800">
                <a:solidFill>
                  <a:schemeClr val="lt1"/>
                </a:solidFill>
                <a:latin typeface="Roboto Mono Medium"/>
                <a:ea typeface="Roboto Mono Medium"/>
                <a:cs typeface="Roboto Mono Medium"/>
                <a:sym typeface="Roboto Mono Medium"/>
              </a:rPr>
              <a:t>Possible improvements for future use: Implementing a user interface where one can input their initials such that it corresponds to their score if it is a high score</a:t>
            </a:r>
            <a:endParaRPr i="1" sz="1800">
              <a:solidFill>
                <a:schemeClr val="lt1"/>
              </a:solidFill>
              <a:latin typeface="Roboto Mono Medium"/>
              <a:ea typeface="Roboto Mono Medium"/>
              <a:cs typeface="Roboto Mono Medium"/>
              <a:sym typeface="Roboto Mono Medium"/>
            </a:endParaRPr>
          </a:p>
          <a:p>
            <a:pPr indent="0" lvl="0" marL="0" rtl="0" algn="l">
              <a:spcBef>
                <a:spcPts val="0"/>
              </a:spcBef>
              <a:spcAft>
                <a:spcPts val="0"/>
              </a:spcAft>
              <a:buNone/>
            </a:pPr>
            <a:r>
              <a:t/>
            </a:r>
            <a:endParaRPr i="1" sz="1800">
              <a:solidFill>
                <a:schemeClr val="lt1"/>
              </a:solidFill>
              <a:latin typeface="Roboto Mono Medium"/>
              <a:ea typeface="Roboto Mono Medium"/>
              <a:cs typeface="Roboto Mono Medium"/>
              <a:sym typeface="Roboto Mon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3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latin typeface="Roboto"/>
                <a:ea typeface="Roboto"/>
                <a:cs typeface="Roboto"/>
                <a:sym typeface="Roboto"/>
              </a:rPr>
              <a:t>Links to Pictures</a:t>
            </a:r>
            <a:endParaRPr>
              <a:solidFill>
                <a:schemeClr val="lt1"/>
              </a:solidFill>
              <a:latin typeface="Roboto"/>
              <a:ea typeface="Roboto"/>
              <a:cs typeface="Roboto"/>
              <a:sym typeface="Roboto"/>
            </a:endParaRPr>
          </a:p>
        </p:txBody>
      </p:sp>
      <p:sp>
        <p:nvSpPr>
          <p:cNvPr id="203" name="Google Shape;203;p3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32500" lnSpcReduction="20000"/>
          </a:bodyPr>
          <a:lstStyle/>
          <a:p>
            <a:pPr indent="0" lvl="0" marL="0" rtl="0" algn="ctr">
              <a:spcBef>
                <a:spcPts val="0"/>
              </a:spcBef>
              <a:spcAft>
                <a:spcPts val="0"/>
              </a:spcAft>
              <a:buNone/>
            </a:pPr>
            <a:r>
              <a:rPr lang="en" u="sng">
                <a:solidFill>
                  <a:schemeClr val="hlink"/>
                </a:solidFill>
                <a:latin typeface="Roboto"/>
                <a:ea typeface="Roboto"/>
                <a:cs typeface="Roboto"/>
                <a:sym typeface="Roboto"/>
                <a:hlinkClick r:id="rId4"/>
              </a:rPr>
              <a:t>https://www.aliexpress.us/item/3256804542437423.html?gatewayAdapt=glo2usa4itemAdapt</a:t>
            </a:r>
            <a:endParaRPr>
              <a:solidFill>
                <a:schemeClr val="lt1"/>
              </a:solidFill>
              <a:latin typeface="Roboto"/>
              <a:ea typeface="Roboto"/>
              <a:cs typeface="Roboto"/>
              <a:sym typeface="Roboto"/>
            </a:endParaRPr>
          </a:p>
          <a:p>
            <a:pPr indent="0" lvl="0" marL="0" rtl="0" algn="ctr">
              <a:spcBef>
                <a:spcPts val="0"/>
              </a:spcBef>
              <a:spcAft>
                <a:spcPts val="0"/>
              </a:spcAft>
              <a:buNone/>
            </a:pPr>
            <a:r>
              <a:t/>
            </a:r>
            <a:endParaRPr>
              <a:solidFill>
                <a:schemeClr val="lt1"/>
              </a:solidFill>
              <a:latin typeface="Roboto"/>
              <a:ea typeface="Roboto"/>
              <a:cs typeface="Roboto"/>
              <a:sym typeface="Roboto"/>
            </a:endParaRPr>
          </a:p>
          <a:p>
            <a:pPr indent="0" lvl="0" marL="0" rtl="0" algn="ctr">
              <a:spcBef>
                <a:spcPts val="0"/>
              </a:spcBef>
              <a:spcAft>
                <a:spcPts val="0"/>
              </a:spcAft>
              <a:buNone/>
            </a:pPr>
            <a:r>
              <a:rPr lang="en" u="sng">
                <a:solidFill>
                  <a:schemeClr val="hlink"/>
                </a:solidFill>
                <a:latin typeface="Roboto"/>
                <a:ea typeface="Roboto"/>
                <a:cs typeface="Roboto"/>
                <a:sym typeface="Roboto"/>
                <a:hlinkClick r:id="rId5"/>
              </a:rPr>
              <a:t>https://www.freepik.com/premium-vector/sportsman-run-stopwatch-fitness-exercise-illustration-healthy-people-competition-active-athlete-graphic-runner-cartoon-character-lifestyle-marathon-athletic-activity_9486707.htm</a:t>
            </a:r>
            <a:endParaRPr>
              <a:solidFill>
                <a:schemeClr val="lt1"/>
              </a:solidFill>
              <a:latin typeface="Roboto"/>
              <a:ea typeface="Roboto"/>
              <a:cs typeface="Roboto"/>
              <a:sym typeface="Roboto"/>
            </a:endParaRPr>
          </a:p>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pic>
        <p:nvPicPr>
          <p:cNvPr id="142" name="Google Shape;142;p26"/>
          <p:cNvPicPr preferRelativeResize="0"/>
          <p:nvPr/>
        </p:nvPicPr>
        <p:blipFill>
          <a:blip r:embed="rId4">
            <a:alphaModFix/>
          </a:blip>
          <a:stretch>
            <a:fillRect/>
          </a:stretch>
        </p:blipFill>
        <p:spPr>
          <a:xfrm>
            <a:off x="228600" y="177480"/>
            <a:ext cx="6233500" cy="727395"/>
          </a:xfrm>
          <a:prstGeom prst="rect">
            <a:avLst/>
          </a:prstGeom>
          <a:noFill/>
          <a:ln>
            <a:noFill/>
          </a:ln>
        </p:spPr>
      </p:pic>
      <p:sp>
        <p:nvSpPr>
          <p:cNvPr id="143" name="Google Shape;143;p26"/>
          <p:cNvSpPr txBox="1"/>
          <p:nvPr/>
        </p:nvSpPr>
        <p:spPr>
          <a:xfrm>
            <a:off x="69700" y="1057875"/>
            <a:ext cx="6316200" cy="3909600"/>
          </a:xfrm>
          <a:prstGeom prst="rect">
            <a:avLst/>
          </a:prstGeom>
          <a:noFill/>
          <a:ln>
            <a:noFill/>
          </a:ln>
        </p:spPr>
        <p:txBody>
          <a:bodyPr anchorCtr="0" anchor="t" bIns="91425" lIns="91425" spcFirstLastPara="1" rIns="91425" wrap="square" tIns="91425">
            <a:normAutofit lnSpcReduction="20000"/>
          </a:bodyPr>
          <a:lstStyle/>
          <a:p>
            <a:pPr indent="-323850" lvl="0" marL="457200" rtl="0" algn="just">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Timekeeping has been a </a:t>
            </a:r>
            <a:r>
              <a:rPr i="1" lang="en" sz="1500">
                <a:solidFill>
                  <a:schemeClr val="lt1"/>
                </a:solidFill>
                <a:latin typeface="Roboto Mono Medium"/>
                <a:ea typeface="Roboto Mono Medium"/>
                <a:cs typeface="Roboto Mono Medium"/>
                <a:sym typeface="Roboto Mono Medium"/>
              </a:rPr>
              <a:t>technological</a:t>
            </a:r>
            <a:r>
              <a:rPr i="1" lang="en" sz="1500">
                <a:solidFill>
                  <a:schemeClr val="lt1"/>
                </a:solidFill>
                <a:latin typeface="Roboto Mono Medium"/>
                <a:ea typeface="Roboto Mono Medium"/>
                <a:cs typeface="Roboto Mono Medium"/>
                <a:sym typeface="Roboto Mono Medium"/>
              </a:rPr>
              <a:t> challenge for millenia</a:t>
            </a:r>
            <a:endParaRPr i="1" sz="1500">
              <a:solidFill>
                <a:schemeClr val="lt1"/>
              </a:solidFill>
              <a:latin typeface="Roboto Mono Medium"/>
              <a:ea typeface="Roboto Mono Medium"/>
              <a:cs typeface="Roboto Mono Medium"/>
              <a:sym typeface="Roboto Mono Medium"/>
            </a:endParaRPr>
          </a:p>
          <a:p>
            <a:pPr indent="-323850" lvl="0" marL="457200" rtl="0" algn="just">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Keeping time is an important consideration in areas such as navigation, manufacturing, cooking, and </a:t>
            </a:r>
            <a:r>
              <a:rPr i="1" lang="en" sz="1500">
                <a:solidFill>
                  <a:schemeClr val="lt1"/>
                </a:solidFill>
                <a:latin typeface="Roboto Mono Medium"/>
                <a:ea typeface="Roboto Mono Medium"/>
                <a:cs typeface="Roboto Mono Medium"/>
                <a:sym typeface="Roboto Mono Medium"/>
              </a:rPr>
              <a:t>Delorean-based time travel</a:t>
            </a:r>
            <a:endParaRPr i="1" sz="1500">
              <a:solidFill>
                <a:schemeClr val="lt1"/>
              </a:solidFill>
              <a:latin typeface="Roboto Mono Medium"/>
              <a:ea typeface="Roboto Mono Medium"/>
              <a:cs typeface="Roboto Mono Medium"/>
              <a:sym typeface="Roboto Mono Medium"/>
            </a:endParaRPr>
          </a:p>
          <a:p>
            <a:pPr indent="-323850" lvl="0" marL="457200" rtl="0" algn="just">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Our project centers around the creation of a dual functionality stopwatch and alarm clock that has two main modes of operation that allows for a “leaderboard” ranking of sorts in which people can keep track of relative scores during a competitive activity</a:t>
            </a:r>
            <a:endParaRPr i="1" sz="1500">
              <a:solidFill>
                <a:schemeClr val="lt1"/>
              </a:solidFill>
              <a:latin typeface="Roboto Mono Medium"/>
              <a:ea typeface="Roboto Mono Medium"/>
              <a:cs typeface="Roboto Mono Medium"/>
              <a:sym typeface="Roboto Mono Medium"/>
            </a:endParaRPr>
          </a:p>
          <a:p>
            <a:pPr indent="-323850" lvl="0" marL="457200" rtl="0" algn="just">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In using our project, we encourage competition among peers</a:t>
            </a:r>
            <a:endParaRPr i="1" sz="1500">
              <a:solidFill>
                <a:schemeClr val="lt1"/>
              </a:solidFill>
              <a:latin typeface="Roboto Mono Medium"/>
              <a:ea typeface="Roboto Mono Medium"/>
              <a:cs typeface="Roboto Mono Medium"/>
              <a:sym typeface="Roboto Mono Medium"/>
            </a:endParaRPr>
          </a:p>
          <a:p>
            <a:pPr indent="-323850" lvl="0" marL="457200" rtl="0" algn="just">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A fitness related example is one in which a group of peers keep track of the best times for planking and the best times for racing from point A to point B</a:t>
            </a:r>
            <a:endParaRPr i="1" sz="1500">
              <a:solidFill>
                <a:schemeClr val="lt1"/>
              </a:solidFill>
              <a:latin typeface="Roboto Mono Medium"/>
              <a:ea typeface="Roboto Mono Medium"/>
              <a:cs typeface="Roboto Mono Medium"/>
              <a:sym typeface="Roboto Mono Medium"/>
            </a:endParaRPr>
          </a:p>
          <a:p>
            <a:pPr indent="-323850" lvl="0" marL="457200" rtl="0" algn="just">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This suggests a motivation to encourage competitive spirits and to promote setting goals for personal achievement</a:t>
            </a:r>
            <a:endParaRPr i="1" sz="1500">
              <a:solidFill>
                <a:schemeClr val="lt1"/>
              </a:solidFill>
              <a:latin typeface="Roboto Mono Medium"/>
              <a:ea typeface="Roboto Mono Medium"/>
              <a:cs typeface="Roboto Mono Medium"/>
              <a:sym typeface="Roboto Mono Medium"/>
            </a:endParaRPr>
          </a:p>
        </p:txBody>
      </p:sp>
      <p:pic>
        <p:nvPicPr>
          <p:cNvPr id="144" name="Google Shape;144;p26"/>
          <p:cNvPicPr preferRelativeResize="0"/>
          <p:nvPr/>
        </p:nvPicPr>
        <p:blipFill rotWithShape="1">
          <a:blip r:embed="rId5">
            <a:alphaModFix/>
          </a:blip>
          <a:srcRect b="0" l="0" r="0" t="26101"/>
          <a:stretch/>
        </p:blipFill>
        <p:spPr>
          <a:xfrm>
            <a:off x="6822400" y="590250"/>
            <a:ext cx="2090550" cy="2262325"/>
          </a:xfrm>
          <a:prstGeom prst="rect">
            <a:avLst/>
          </a:prstGeom>
          <a:noFill/>
          <a:ln>
            <a:noFill/>
          </a:ln>
        </p:spPr>
      </p:pic>
      <p:pic>
        <p:nvPicPr>
          <p:cNvPr id="145" name="Google Shape;145;p26"/>
          <p:cNvPicPr preferRelativeResize="0"/>
          <p:nvPr/>
        </p:nvPicPr>
        <p:blipFill>
          <a:blip r:embed="rId6">
            <a:alphaModFix/>
          </a:blip>
          <a:stretch>
            <a:fillRect/>
          </a:stretch>
        </p:blipFill>
        <p:spPr>
          <a:xfrm>
            <a:off x="6600337" y="3215325"/>
            <a:ext cx="2534675" cy="16893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pic>
        <p:nvPicPr>
          <p:cNvPr id="150" name="Google Shape;150;p27"/>
          <p:cNvPicPr preferRelativeResize="0"/>
          <p:nvPr/>
        </p:nvPicPr>
        <p:blipFill>
          <a:blip r:embed="rId4">
            <a:alphaModFix/>
          </a:blip>
          <a:stretch>
            <a:fillRect/>
          </a:stretch>
        </p:blipFill>
        <p:spPr>
          <a:xfrm>
            <a:off x="664275" y="129775"/>
            <a:ext cx="7741788" cy="703000"/>
          </a:xfrm>
          <a:prstGeom prst="rect">
            <a:avLst/>
          </a:prstGeom>
          <a:noFill/>
          <a:ln>
            <a:noFill/>
          </a:ln>
        </p:spPr>
      </p:pic>
      <p:sp>
        <p:nvSpPr>
          <p:cNvPr id="151" name="Google Shape;151;p27"/>
          <p:cNvSpPr txBox="1"/>
          <p:nvPr/>
        </p:nvSpPr>
        <p:spPr>
          <a:xfrm>
            <a:off x="443250" y="832775"/>
            <a:ext cx="8001900" cy="43407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In our design, we have two overarching modes: stopwatch and alarm clock</a:t>
            </a:r>
            <a:endParaRPr i="1" sz="1500">
              <a:solidFill>
                <a:schemeClr val="lt1"/>
              </a:solidFill>
              <a:latin typeface="Roboto Mono Medium"/>
              <a:ea typeface="Roboto Mono Medium"/>
              <a:cs typeface="Roboto Mono Medium"/>
              <a:sym typeface="Roboto Mono Medium"/>
            </a:endParaRPr>
          </a:p>
          <a:p>
            <a:pPr indent="-323850" lvl="0" marL="457200" rtl="0" algn="l">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The stopwatch mode has two sub modes: Slow and Fast</a:t>
            </a:r>
            <a:endParaRPr i="1" sz="1500">
              <a:solidFill>
                <a:schemeClr val="lt1"/>
              </a:solidFill>
              <a:latin typeface="Roboto Mono Medium"/>
              <a:ea typeface="Roboto Mono Medium"/>
              <a:cs typeface="Roboto Mono Medium"/>
              <a:sym typeface="Roboto Mono Medium"/>
            </a:endParaRPr>
          </a:p>
          <a:p>
            <a:pPr indent="-323850" lvl="1" marL="914400" rtl="0" algn="l">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The slow mode corresponds to competitive activities where the longest time is a better score</a:t>
            </a:r>
            <a:endParaRPr i="1" sz="1500">
              <a:solidFill>
                <a:schemeClr val="lt1"/>
              </a:solidFill>
              <a:latin typeface="Roboto Mono Medium"/>
              <a:ea typeface="Roboto Mono Medium"/>
              <a:cs typeface="Roboto Mono Medium"/>
              <a:sym typeface="Roboto Mono Medium"/>
            </a:endParaRPr>
          </a:p>
          <a:p>
            <a:pPr indent="-323850" lvl="1" marL="914400" rtl="0" algn="l">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The fast mode corresponds to competitive </a:t>
            </a:r>
            <a:r>
              <a:rPr i="1" lang="en" sz="1500">
                <a:solidFill>
                  <a:schemeClr val="lt1"/>
                </a:solidFill>
                <a:latin typeface="Roboto Mono Medium"/>
                <a:ea typeface="Roboto Mono Medium"/>
                <a:cs typeface="Roboto Mono Medium"/>
                <a:sym typeface="Roboto Mono Medium"/>
              </a:rPr>
              <a:t>activities</a:t>
            </a:r>
            <a:r>
              <a:rPr i="1" lang="en" sz="1500">
                <a:solidFill>
                  <a:schemeClr val="lt1"/>
                </a:solidFill>
                <a:latin typeface="Roboto Mono Medium"/>
                <a:ea typeface="Roboto Mono Medium"/>
                <a:cs typeface="Roboto Mono Medium"/>
                <a:sym typeface="Roboto Mono Medium"/>
              </a:rPr>
              <a:t> where the fastest time is a better score</a:t>
            </a:r>
            <a:endParaRPr i="1" sz="1500">
              <a:solidFill>
                <a:schemeClr val="lt1"/>
              </a:solidFill>
              <a:latin typeface="Roboto Mono Medium"/>
              <a:ea typeface="Roboto Mono Medium"/>
              <a:cs typeface="Roboto Mono Medium"/>
              <a:sym typeface="Roboto Mono Medium"/>
            </a:endParaRPr>
          </a:p>
          <a:p>
            <a:pPr indent="-323850" lvl="1" marL="914400" rtl="0" algn="l">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Each mode has a top 3 best times saved</a:t>
            </a:r>
            <a:endParaRPr i="1" sz="1500">
              <a:solidFill>
                <a:schemeClr val="lt1"/>
              </a:solidFill>
              <a:latin typeface="Roboto Mono Medium"/>
              <a:ea typeface="Roboto Mono Medium"/>
              <a:cs typeface="Roboto Mono Medium"/>
              <a:sym typeface="Roboto Mono Medium"/>
            </a:endParaRPr>
          </a:p>
          <a:p>
            <a:pPr indent="-323850" lvl="0" marL="457200" rtl="0" algn="l">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Every time the stopwatch mode is used,the duration of the stopwatch (time duration) is sent to a “leaderboard”, where, depending on the submode you are in, if the new time in is better than one the current high scores, it replaces the high score and adjusts the rest as needed</a:t>
            </a:r>
            <a:endParaRPr i="1" sz="1500">
              <a:solidFill>
                <a:schemeClr val="lt1"/>
              </a:solidFill>
              <a:latin typeface="Roboto Mono Medium"/>
              <a:ea typeface="Roboto Mono Medium"/>
              <a:cs typeface="Roboto Mono Medium"/>
              <a:sym typeface="Roboto Mono Medium"/>
            </a:endParaRPr>
          </a:p>
          <a:p>
            <a:pPr indent="-323850" lvl="0" marL="457200" rtl="0" algn="l">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The alarm clock mode acts as an alternative to the stopwatch mode, simply being used as a normal alarm clock, being programmable</a:t>
            </a:r>
            <a:endParaRPr i="1" sz="1500">
              <a:solidFill>
                <a:schemeClr val="lt1"/>
              </a:solidFill>
              <a:latin typeface="Roboto Mono Medium"/>
              <a:ea typeface="Roboto Mono Medium"/>
              <a:cs typeface="Roboto Mono Medium"/>
              <a:sym typeface="Roboto Mono Medium"/>
            </a:endParaRPr>
          </a:p>
          <a:p>
            <a:pPr indent="-323850" lvl="0" marL="457200" rtl="0" algn="l">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Every time a new high score in either mode is achieved, a sound is played (a sound is also played when the alarm clock reaches 0)</a:t>
            </a:r>
            <a:endParaRPr i="1" sz="1500">
              <a:solidFill>
                <a:schemeClr val="lt1"/>
              </a:solidFill>
              <a:latin typeface="Roboto Mono Medium"/>
              <a:ea typeface="Roboto Mono Medium"/>
              <a:cs typeface="Roboto Mono Medium"/>
              <a:sym typeface="Roboto Mon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pic>
        <p:nvPicPr>
          <p:cNvPr id="156" name="Google Shape;156;p28"/>
          <p:cNvPicPr preferRelativeResize="0"/>
          <p:nvPr/>
        </p:nvPicPr>
        <p:blipFill>
          <a:blip r:embed="rId4">
            <a:alphaModFix/>
          </a:blip>
          <a:stretch>
            <a:fillRect/>
          </a:stretch>
        </p:blipFill>
        <p:spPr>
          <a:xfrm>
            <a:off x="766775" y="97300"/>
            <a:ext cx="7680163" cy="691300"/>
          </a:xfrm>
          <a:prstGeom prst="rect">
            <a:avLst/>
          </a:prstGeom>
          <a:noFill/>
          <a:ln>
            <a:noFill/>
          </a:ln>
        </p:spPr>
      </p:pic>
      <p:sp>
        <p:nvSpPr>
          <p:cNvPr id="157" name="Google Shape;157;p28"/>
          <p:cNvSpPr txBox="1"/>
          <p:nvPr/>
        </p:nvSpPr>
        <p:spPr>
          <a:xfrm>
            <a:off x="30788" y="788600"/>
            <a:ext cx="89319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u="sng">
                <a:solidFill>
                  <a:schemeClr val="lt1"/>
                </a:solidFill>
                <a:latin typeface="Roboto Mono Medium"/>
                <a:ea typeface="Roboto Mono Medium"/>
                <a:cs typeface="Roboto Mono Medium"/>
                <a:sym typeface="Roboto Mono Medium"/>
              </a:rPr>
              <a:t>Description of Requirements</a:t>
            </a:r>
            <a:r>
              <a:rPr i="1" lang="en" sz="1800">
                <a:solidFill>
                  <a:schemeClr val="lt1"/>
                </a:solidFill>
                <a:latin typeface="Roboto Mono Medium"/>
                <a:ea typeface="Roboto Mono Medium"/>
                <a:cs typeface="Roboto Mono Medium"/>
                <a:sym typeface="Roboto Mono Medium"/>
              </a:rPr>
              <a:t>: Alarm Clocks/Stopwatches – fully functional alarm clocks and stopwatches could be implemented on the FPGA.</a:t>
            </a:r>
            <a:endParaRPr i="1" sz="1800">
              <a:solidFill>
                <a:schemeClr val="lt1"/>
              </a:solidFill>
              <a:latin typeface="Roboto Mono Medium"/>
              <a:ea typeface="Roboto Mono Medium"/>
              <a:cs typeface="Roboto Mono Medium"/>
              <a:sym typeface="Roboto Mono Medium"/>
            </a:endParaRPr>
          </a:p>
          <a:p>
            <a:pPr indent="-342900" lvl="0" marL="457200" rtl="0" algn="l">
              <a:spcBef>
                <a:spcPts val="0"/>
              </a:spcBef>
              <a:spcAft>
                <a:spcPts val="0"/>
              </a:spcAft>
              <a:buClr>
                <a:schemeClr val="lt1"/>
              </a:buClr>
              <a:buSzPts val="1800"/>
              <a:buFont typeface="Roboto Mono Medium"/>
              <a:buChar char="●"/>
            </a:pPr>
            <a:r>
              <a:rPr i="1" lang="en" sz="1800">
                <a:solidFill>
                  <a:schemeClr val="lt1"/>
                </a:solidFill>
                <a:latin typeface="Roboto Mono Medium"/>
                <a:ea typeface="Roboto Mono Medium"/>
                <a:cs typeface="Roboto Mono Medium"/>
                <a:sym typeface="Roboto Mono Medium"/>
              </a:rPr>
              <a:t>There are four main modules: Leaderboard, Stopwatch, 7 Segment Display, and Sound</a:t>
            </a:r>
            <a:endParaRPr i="1" sz="1800">
              <a:solidFill>
                <a:schemeClr val="lt1"/>
              </a:solidFill>
              <a:latin typeface="Roboto Mono Medium"/>
              <a:ea typeface="Roboto Mono Medium"/>
              <a:cs typeface="Roboto Mono Medium"/>
              <a:sym typeface="Roboto Mono Medium"/>
            </a:endParaRPr>
          </a:p>
          <a:p>
            <a:pPr indent="-342900" lvl="0" marL="457200" rtl="0" algn="l">
              <a:spcBef>
                <a:spcPts val="0"/>
              </a:spcBef>
              <a:spcAft>
                <a:spcPts val="0"/>
              </a:spcAft>
              <a:buClr>
                <a:schemeClr val="lt1"/>
              </a:buClr>
              <a:buSzPts val="1800"/>
              <a:buFont typeface="Roboto Mono Medium"/>
              <a:buChar char="●"/>
            </a:pPr>
            <a:r>
              <a:rPr i="1" lang="en" sz="1800">
                <a:solidFill>
                  <a:schemeClr val="lt1"/>
                </a:solidFill>
                <a:latin typeface="Roboto Mono Medium"/>
                <a:ea typeface="Roboto Mono Medium"/>
                <a:cs typeface="Roboto Mono Medium"/>
                <a:sym typeface="Roboto Mono Medium"/>
              </a:rPr>
              <a:t>The Stopwatch Module interacts with all the other modules</a:t>
            </a:r>
            <a:endParaRPr i="1" sz="1800">
              <a:solidFill>
                <a:schemeClr val="lt1"/>
              </a:solidFill>
              <a:latin typeface="Roboto Mono Medium"/>
              <a:ea typeface="Roboto Mono Medium"/>
              <a:cs typeface="Roboto Mono Medium"/>
              <a:sym typeface="Roboto Mono Medium"/>
            </a:endParaRPr>
          </a:p>
          <a:p>
            <a:pPr indent="-342900" lvl="0" marL="457200" rtl="0" algn="l">
              <a:spcBef>
                <a:spcPts val="0"/>
              </a:spcBef>
              <a:spcAft>
                <a:spcPts val="0"/>
              </a:spcAft>
              <a:buClr>
                <a:schemeClr val="lt1"/>
              </a:buClr>
              <a:buSzPts val="1800"/>
              <a:buFont typeface="Roboto Mono Medium"/>
              <a:buChar char="●"/>
            </a:pPr>
            <a:r>
              <a:rPr i="1" lang="en" sz="1800">
                <a:solidFill>
                  <a:schemeClr val="lt1"/>
                </a:solidFill>
                <a:latin typeface="Roboto Mono Medium"/>
                <a:ea typeface="Roboto Mono Medium"/>
                <a:cs typeface="Roboto Mono Medium"/>
                <a:sym typeface="Roboto Mono Medium"/>
              </a:rPr>
              <a:t>The Leaderboard </a:t>
            </a:r>
            <a:r>
              <a:rPr i="1" lang="en" sz="1800">
                <a:solidFill>
                  <a:schemeClr val="lt1"/>
                </a:solidFill>
                <a:latin typeface="Roboto Mono Medium"/>
                <a:ea typeface="Roboto Mono Medium"/>
                <a:cs typeface="Roboto Mono Medium"/>
                <a:sym typeface="Roboto Mono Medium"/>
              </a:rPr>
              <a:t>receives</a:t>
            </a:r>
            <a:r>
              <a:rPr i="1" lang="en" sz="1800">
                <a:solidFill>
                  <a:schemeClr val="lt1"/>
                </a:solidFill>
                <a:latin typeface="Roboto Mono Medium"/>
                <a:ea typeface="Roboto Mono Medium"/>
                <a:cs typeface="Roboto Mono Medium"/>
                <a:sym typeface="Roboto Mono Medium"/>
              </a:rPr>
              <a:t> a signal from the Stopwatch module and uses it in a specific </a:t>
            </a:r>
            <a:r>
              <a:rPr i="1" lang="en" sz="1800">
                <a:solidFill>
                  <a:schemeClr val="lt1"/>
                </a:solidFill>
                <a:latin typeface="Roboto Mono Medium"/>
                <a:ea typeface="Roboto Mono Medium"/>
                <a:cs typeface="Roboto Mono Medium"/>
                <a:sym typeface="Roboto Mono Medium"/>
              </a:rPr>
              <a:t>manner</a:t>
            </a:r>
            <a:r>
              <a:rPr i="1" lang="en" sz="1800">
                <a:solidFill>
                  <a:schemeClr val="lt1"/>
                </a:solidFill>
                <a:latin typeface="Roboto Mono Medium"/>
                <a:ea typeface="Roboto Mono Medium"/>
                <a:cs typeface="Roboto Mono Medium"/>
                <a:sym typeface="Roboto Mono Medium"/>
              </a:rPr>
              <a:t> that corresponds to the ranking system between its submodes</a:t>
            </a:r>
            <a:endParaRPr i="1" sz="1800">
              <a:solidFill>
                <a:schemeClr val="lt1"/>
              </a:solidFill>
              <a:latin typeface="Roboto Mono Medium"/>
              <a:ea typeface="Roboto Mono Medium"/>
              <a:cs typeface="Roboto Mono Medium"/>
              <a:sym typeface="Roboto Mono Medium"/>
            </a:endParaRPr>
          </a:p>
          <a:p>
            <a:pPr indent="-342900" lvl="0" marL="457200" rtl="0" algn="l">
              <a:spcBef>
                <a:spcPts val="0"/>
              </a:spcBef>
              <a:spcAft>
                <a:spcPts val="0"/>
              </a:spcAft>
              <a:buClr>
                <a:schemeClr val="lt1"/>
              </a:buClr>
              <a:buSzPts val="1800"/>
              <a:buFont typeface="Roboto Mono Medium"/>
              <a:buChar char="●"/>
            </a:pPr>
            <a:r>
              <a:rPr i="1" lang="en" sz="1800">
                <a:solidFill>
                  <a:schemeClr val="lt1"/>
                </a:solidFill>
                <a:latin typeface="Roboto Mono Medium"/>
                <a:ea typeface="Roboto Mono Medium"/>
                <a:cs typeface="Roboto Mono Medium"/>
                <a:sym typeface="Roboto Mono Medium"/>
              </a:rPr>
              <a:t>Leaderboard had to be configured in such a way that the signal it sends to the sound module varies as a result of input from Stopwatch, in order to produce sounds at different moments when needed</a:t>
            </a:r>
            <a:endParaRPr i="1" sz="1800">
              <a:solidFill>
                <a:schemeClr val="lt1"/>
              </a:solidFill>
              <a:latin typeface="Roboto Mono Medium"/>
              <a:ea typeface="Roboto Mono Medium"/>
              <a:cs typeface="Roboto Mono Medium"/>
              <a:sym typeface="Roboto Mono Medium"/>
            </a:endParaRPr>
          </a:p>
          <a:p>
            <a:pPr indent="-342900" lvl="0" marL="457200" rtl="0" algn="l">
              <a:spcBef>
                <a:spcPts val="0"/>
              </a:spcBef>
              <a:spcAft>
                <a:spcPts val="0"/>
              </a:spcAft>
              <a:buClr>
                <a:schemeClr val="lt1"/>
              </a:buClr>
              <a:buSzPts val="1800"/>
              <a:buFont typeface="Roboto Mono Medium"/>
              <a:buChar char="●"/>
            </a:pPr>
            <a:r>
              <a:rPr i="1" lang="en" sz="1800">
                <a:solidFill>
                  <a:schemeClr val="lt1"/>
                </a:solidFill>
                <a:latin typeface="Roboto Mono Medium"/>
                <a:ea typeface="Roboto Mono Medium"/>
                <a:cs typeface="Roboto Mono Medium"/>
                <a:sym typeface="Roboto Mono Medium"/>
              </a:rPr>
              <a:t>7 Segment Display Module allows for functional stopwatch to be shown on board</a:t>
            </a:r>
            <a:endParaRPr i="1" sz="1800">
              <a:solidFill>
                <a:schemeClr val="lt1"/>
              </a:solidFill>
              <a:latin typeface="Roboto Mono Medium"/>
              <a:ea typeface="Roboto Mono Medium"/>
              <a:cs typeface="Roboto Mono Medium"/>
              <a:sym typeface="Roboto Mono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2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63" name="Google Shape;163;p2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64" name="Google Shape;164;p29"/>
          <p:cNvPicPr preferRelativeResize="0"/>
          <p:nvPr/>
        </p:nvPicPr>
        <p:blipFill>
          <a:blip r:embed="rId4">
            <a:alphaModFix/>
          </a:blip>
          <a:stretch>
            <a:fillRect/>
          </a:stretch>
        </p:blipFill>
        <p:spPr>
          <a:xfrm>
            <a:off x="152400" y="3779125"/>
            <a:ext cx="8448675" cy="762000"/>
          </a:xfrm>
          <a:prstGeom prst="rect">
            <a:avLst/>
          </a:prstGeom>
          <a:noFill/>
          <a:ln>
            <a:noFill/>
          </a:ln>
        </p:spPr>
      </p:pic>
      <p:pic>
        <p:nvPicPr>
          <p:cNvPr id="165" name="Google Shape;165;p29"/>
          <p:cNvPicPr preferRelativeResize="0"/>
          <p:nvPr/>
        </p:nvPicPr>
        <p:blipFill rotWithShape="1">
          <a:blip r:embed="rId5">
            <a:alphaModFix/>
          </a:blip>
          <a:srcRect b="13275" l="0" r="0" t="-1249"/>
          <a:stretch/>
        </p:blipFill>
        <p:spPr>
          <a:xfrm>
            <a:off x="-28100" y="209474"/>
            <a:ext cx="9144003" cy="45651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30"/>
          <p:cNvSpPr txBox="1"/>
          <p:nvPr>
            <p:ph type="ctrTitle"/>
          </p:nvPr>
        </p:nvSpPr>
        <p:spPr>
          <a:xfrm>
            <a:off x="-41817" y="2857500"/>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680">
                <a:solidFill>
                  <a:schemeClr val="lt1"/>
                </a:solidFill>
                <a:latin typeface="Roboto"/>
                <a:ea typeface="Roboto"/>
                <a:cs typeface="Roboto"/>
                <a:sym typeface="Roboto"/>
              </a:rPr>
              <a:t>FSM </a:t>
            </a:r>
            <a:endParaRPr sz="3680">
              <a:solidFill>
                <a:schemeClr val="lt1"/>
              </a:solidFill>
              <a:latin typeface="Roboto"/>
              <a:ea typeface="Roboto"/>
              <a:cs typeface="Roboto"/>
              <a:sym typeface="Roboto"/>
            </a:endParaRPr>
          </a:p>
          <a:p>
            <a:pPr indent="0" lvl="0" marL="0" rtl="0" algn="l">
              <a:spcBef>
                <a:spcPts val="0"/>
              </a:spcBef>
              <a:spcAft>
                <a:spcPts val="0"/>
              </a:spcAft>
              <a:buSzPts val="990"/>
              <a:buNone/>
            </a:pPr>
            <a:r>
              <a:rPr lang="en" sz="3680">
                <a:solidFill>
                  <a:schemeClr val="lt1"/>
                </a:solidFill>
                <a:latin typeface="Roboto"/>
                <a:ea typeface="Roboto"/>
                <a:cs typeface="Roboto"/>
                <a:sym typeface="Roboto"/>
              </a:rPr>
              <a:t>Diagram</a:t>
            </a:r>
            <a:endParaRPr sz="3680">
              <a:solidFill>
                <a:schemeClr val="lt1"/>
              </a:solidFill>
              <a:latin typeface="Roboto"/>
              <a:ea typeface="Roboto"/>
              <a:cs typeface="Roboto"/>
              <a:sym typeface="Roboto"/>
            </a:endParaRPr>
          </a:p>
          <a:p>
            <a:pPr indent="0" lvl="0" marL="0" rtl="0" algn="l">
              <a:spcBef>
                <a:spcPts val="0"/>
              </a:spcBef>
              <a:spcAft>
                <a:spcPts val="0"/>
              </a:spcAft>
              <a:buSzPts val="990"/>
              <a:buNone/>
            </a:pPr>
            <a:r>
              <a:rPr lang="en" sz="3680">
                <a:solidFill>
                  <a:schemeClr val="lt1"/>
                </a:solidFill>
                <a:latin typeface="Roboto"/>
                <a:ea typeface="Roboto"/>
                <a:cs typeface="Roboto"/>
                <a:sym typeface="Roboto"/>
              </a:rPr>
              <a:t>(Stopwatch)</a:t>
            </a:r>
            <a:endParaRPr sz="3680">
              <a:solidFill>
                <a:schemeClr val="lt1"/>
              </a:solidFill>
              <a:latin typeface="Roboto"/>
              <a:ea typeface="Roboto"/>
              <a:cs typeface="Roboto"/>
              <a:sym typeface="Roboto"/>
            </a:endParaRPr>
          </a:p>
        </p:txBody>
      </p:sp>
      <p:pic>
        <p:nvPicPr>
          <p:cNvPr id="171" name="Google Shape;171;p30"/>
          <p:cNvPicPr preferRelativeResize="0"/>
          <p:nvPr/>
        </p:nvPicPr>
        <p:blipFill>
          <a:blip r:embed="rId4">
            <a:alphaModFix/>
          </a:blip>
          <a:stretch>
            <a:fillRect/>
          </a:stretch>
        </p:blipFill>
        <p:spPr>
          <a:xfrm>
            <a:off x="2620525" y="84438"/>
            <a:ext cx="3709098" cy="49746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pic>
        <p:nvPicPr>
          <p:cNvPr id="176" name="Google Shape;176;p31"/>
          <p:cNvPicPr preferRelativeResize="0"/>
          <p:nvPr/>
        </p:nvPicPr>
        <p:blipFill>
          <a:blip r:embed="rId4">
            <a:alphaModFix/>
          </a:blip>
          <a:stretch>
            <a:fillRect/>
          </a:stretch>
        </p:blipFill>
        <p:spPr>
          <a:xfrm>
            <a:off x="152400" y="3911025"/>
            <a:ext cx="6349075" cy="649150"/>
          </a:xfrm>
          <a:prstGeom prst="rect">
            <a:avLst/>
          </a:prstGeom>
          <a:noFill/>
          <a:ln>
            <a:noFill/>
          </a:ln>
        </p:spPr>
      </p:pic>
      <p:pic>
        <p:nvPicPr>
          <p:cNvPr id="177" name="Google Shape;177;p31"/>
          <p:cNvPicPr preferRelativeResize="0"/>
          <p:nvPr/>
        </p:nvPicPr>
        <p:blipFill>
          <a:blip r:embed="rId5">
            <a:alphaModFix/>
          </a:blip>
          <a:stretch>
            <a:fillRect/>
          </a:stretch>
        </p:blipFill>
        <p:spPr>
          <a:xfrm>
            <a:off x="6727600" y="375750"/>
            <a:ext cx="2213225" cy="4666724"/>
          </a:xfrm>
          <a:prstGeom prst="rect">
            <a:avLst/>
          </a:prstGeom>
          <a:noFill/>
          <a:ln>
            <a:noFill/>
          </a:ln>
        </p:spPr>
      </p:pic>
      <p:pic>
        <p:nvPicPr>
          <p:cNvPr id="178" name="Google Shape;178;p31"/>
          <p:cNvPicPr preferRelativeResize="0"/>
          <p:nvPr/>
        </p:nvPicPr>
        <p:blipFill>
          <a:blip r:embed="rId6">
            <a:alphaModFix/>
          </a:blip>
          <a:stretch>
            <a:fillRect/>
          </a:stretch>
        </p:blipFill>
        <p:spPr>
          <a:xfrm>
            <a:off x="152400" y="480569"/>
            <a:ext cx="6349076" cy="13795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pic>
        <p:nvPicPr>
          <p:cNvPr id="183" name="Google Shape;183;p32"/>
          <p:cNvPicPr preferRelativeResize="0"/>
          <p:nvPr/>
        </p:nvPicPr>
        <p:blipFill>
          <a:blip r:embed="rId4">
            <a:alphaModFix/>
          </a:blip>
          <a:stretch>
            <a:fillRect/>
          </a:stretch>
        </p:blipFill>
        <p:spPr>
          <a:xfrm>
            <a:off x="152400" y="3999075"/>
            <a:ext cx="5487894" cy="561100"/>
          </a:xfrm>
          <a:prstGeom prst="rect">
            <a:avLst/>
          </a:prstGeom>
          <a:noFill/>
          <a:ln>
            <a:noFill/>
          </a:ln>
        </p:spPr>
      </p:pic>
      <p:pic>
        <p:nvPicPr>
          <p:cNvPr id="184" name="Google Shape;184;p32"/>
          <p:cNvPicPr preferRelativeResize="0"/>
          <p:nvPr/>
        </p:nvPicPr>
        <p:blipFill rotWithShape="1">
          <a:blip r:embed="rId5">
            <a:alphaModFix/>
          </a:blip>
          <a:srcRect b="0" l="70976" r="0" t="0"/>
          <a:stretch/>
        </p:blipFill>
        <p:spPr>
          <a:xfrm>
            <a:off x="5792700" y="3999075"/>
            <a:ext cx="2565449" cy="561100"/>
          </a:xfrm>
          <a:prstGeom prst="rect">
            <a:avLst/>
          </a:prstGeom>
          <a:noFill/>
          <a:ln>
            <a:noFill/>
          </a:ln>
        </p:spPr>
      </p:pic>
      <p:pic>
        <p:nvPicPr>
          <p:cNvPr id="185" name="Google Shape;185;p32"/>
          <p:cNvPicPr preferRelativeResize="0"/>
          <p:nvPr/>
        </p:nvPicPr>
        <p:blipFill>
          <a:blip r:embed="rId6">
            <a:alphaModFix/>
          </a:blip>
          <a:stretch>
            <a:fillRect/>
          </a:stretch>
        </p:blipFill>
        <p:spPr>
          <a:xfrm>
            <a:off x="3327475" y="117550"/>
            <a:ext cx="2405400" cy="36942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pic>
        <p:nvPicPr>
          <p:cNvPr id="190" name="Google Shape;190;p33"/>
          <p:cNvPicPr preferRelativeResize="0"/>
          <p:nvPr/>
        </p:nvPicPr>
        <p:blipFill>
          <a:blip r:embed="rId4">
            <a:alphaModFix/>
          </a:blip>
          <a:stretch>
            <a:fillRect/>
          </a:stretch>
        </p:blipFill>
        <p:spPr>
          <a:xfrm>
            <a:off x="109350" y="131325"/>
            <a:ext cx="6276975" cy="771525"/>
          </a:xfrm>
          <a:prstGeom prst="rect">
            <a:avLst/>
          </a:prstGeom>
          <a:noFill/>
          <a:ln>
            <a:noFill/>
          </a:ln>
        </p:spPr>
      </p:pic>
      <p:sp>
        <p:nvSpPr>
          <p:cNvPr id="191" name="Google Shape;191;p33"/>
          <p:cNvSpPr txBox="1"/>
          <p:nvPr/>
        </p:nvSpPr>
        <p:spPr>
          <a:xfrm>
            <a:off x="109350" y="902850"/>
            <a:ext cx="88887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Roboto Mono Medium"/>
              <a:buChar char="●"/>
            </a:pPr>
            <a:r>
              <a:rPr i="1" lang="en" sz="1800">
                <a:solidFill>
                  <a:schemeClr val="lt1"/>
                </a:solidFill>
                <a:latin typeface="Roboto Mono Medium"/>
                <a:ea typeface="Roboto Mono Medium"/>
                <a:cs typeface="Roboto Mono Medium"/>
                <a:sym typeface="Roboto Mono Medium"/>
              </a:rPr>
              <a:t>Displaying the time in minutes and seconds</a:t>
            </a:r>
            <a:endParaRPr i="1" sz="1800">
              <a:solidFill>
                <a:schemeClr val="lt1"/>
              </a:solidFill>
              <a:latin typeface="Roboto Mono Medium"/>
              <a:ea typeface="Roboto Mono Medium"/>
              <a:cs typeface="Roboto Mono Medium"/>
              <a:sym typeface="Roboto Mono Medium"/>
            </a:endParaRPr>
          </a:p>
          <a:p>
            <a:pPr indent="-342900" lvl="1" marL="914400" rtl="0" algn="l">
              <a:spcBef>
                <a:spcPts val="0"/>
              </a:spcBef>
              <a:spcAft>
                <a:spcPts val="0"/>
              </a:spcAft>
              <a:buClr>
                <a:schemeClr val="lt1"/>
              </a:buClr>
              <a:buSzPts val="1800"/>
              <a:buFont typeface="Roboto Mono Medium"/>
              <a:buChar char="○"/>
            </a:pPr>
            <a:r>
              <a:rPr i="1" lang="en" sz="1800">
                <a:solidFill>
                  <a:schemeClr val="lt1"/>
                </a:solidFill>
                <a:latin typeface="Roboto Mono Medium"/>
                <a:ea typeface="Roboto Mono Medium"/>
                <a:cs typeface="Roboto Mono Medium"/>
                <a:sym typeface="Roboto Mono Medium"/>
              </a:rPr>
              <a:t>Call me Cyrus! - Defeating the </a:t>
            </a:r>
            <a:r>
              <a:rPr i="1" lang="en" sz="1800">
                <a:solidFill>
                  <a:schemeClr val="lt1"/>
                </a:solidFill>
                <a:latin typeface="Roboto Mono Medium"/>
                <a:ea typeface="Roboto Mono Medium"/>
                <a:cs typeface="Roboto Mono Medium"/>
                <a:sym typeface="Roboto Mono Medium"/>
              </a:rPr>
              <a:t>Babylonians: converting</a:t>
            </a:r>
            <a:r>
              <a:rPr i="1" lang="en" sz="1800">
                <a:solidFill>
                  <a:schemeClr val="lt1"/>
                </a:solidFill>
                <a:latin typeface="Roboto Mono Medium"/>
                <a:ea typeface="Roboto Mono Medium"/>
                <a:cs typeface="Roboto Mono Medium"/>
                <a:sym typeface="Roboto Mono Medium"/>
              </a:rPr>
              <a:t> from 10ns oscillations to minutes proved extremely difficult due to the base-60 nature of minutes and seconds</a:t>
            </a:r>
            <a:endParaRPr i="1" sz="1800">
              <a:solidFill>
                <a:schemeClr val="lt1"/>
              </a:solidFill>
              <a:latin typeface="Roboto Mono Medium"/>
              <a:ea typeface="Roboto Mono Medium"/>
              <a:cs typeface="Roboto Mono Medium"/>
              <a:sym typeface="Roboto Mono Medium"/>
            </a:endParaRPr>
          </a:p>
          <a:p>
            <a:pPr indent="-342900" lvl="1" marL="914400" rtl="0" algn="l">
              <a:spcBef>
                <a:spcPts val="0"/>
              </a:spcBef>
              <a:spcAft>
                <a:spcPts val="0"/>
              </a:spcAft>
              <a:buClr>
                <a:schemeClr val="lt1"/>
              </a:buClr>
              <a:buSzPts val="1800"/>
              <a:buFont typeface="Roboto Mono Medium"/>
              <a:buChar char="○"/>
            </a:pPr>
            <a:r>
              <a:rPr i="1" lang="en" sz="1800">
                <a:solidFill>
                  <a:schemeClr val="lt1"/>
                </a:solidFill>
                <a:latin typeface="Roboto Mono Medium"/>
                <a:ea typeface="Roboto Mono Medium"/>
                <a:cs typeface="Roboto Mono Medium"/>
                <a:sym typeface="Roboto Mono Medium"/>
              </a:rPr>
              <a:t>Significant computational resources for divider and modulus circuits were required for the final design</a:t>
            </a:r>
            <a:endParaRPr i="1" sz="1800">
              <a:solidFill>
                <a:schemeClr val="lt1"/>
              </a:solidFill>
              <a:latin typeface="Roboto Mono Medium"/>
              <a:ea typeface="Roboto Mono Medium"/>
              <a:cs typeface="Roboto Mono Medium"/>
              <a:sym typeface="Roboto Mono Medium"/>
            </a:endParaRPr>
          </a:p>
          <a:p>
            <a:pPr indent="-342900" lvl="1" marL="914400" rtl="0" algn="l">
              <a:spcBef>
                <a:spcPts val="0"/>
              </a:spcBef>
              <a:spcAft>
                <a:spcPts val="0"/>
              </a:spcAft>
              <a:buClr>
                <a:schemeClr val="lt1"/>
              </a:buClr>
              <a:buSzPts val="1800"/>
              <a:buFont typeface="Roboto Mono Medium"/>
              <a:buChar char="○"/>
            </a:pPr>
            <a:r>
              <a:rPr i="1" lang="en" sz="1800">
                <a:solidFill>
                  <a:schemeClr val="lt1"/>
                </a:solidFill>
                <a:latin typeface="Roboto Mono Medium"/>
                <a:ea typeface="Roboto Mono Medium"/>
                <a:cs typeface="Roboto Mono Medium"/>
                <a:sym typeface="Roboto Mono Medium"/>
              </a:rPr>
              <a:t>We were able to </a:t>
            </a:r>
            <a:r>
              <a:rPr i="1" lang="en" sz="1800">
                <a:solidFill>
                  <a:schemeClr val="lt1"/>
                </a:solidFill>
                <a:latin typeface="Roboto Mono Medium"/>
                <a:ea typeface="Roboto Mono Medium"/>
                <a:cs typeface="Roboto Mono Medium"/>
                <a:sym typeface="Roboto Mono Medium"/>
              </a:rPr>
              <a:t>formulate</a:t>
            </a:r>
            <a:r>
              <a:rPr i="1" lang="en" sz="1800">
                <a:solidFill>
                  <a:schemeClr val="lt1"/>
                </a:solidFill>
                <a:latin typeface="Roboto Mono Medium"/>
                <a:ea typeface="Roboto Mono Medium"/>
                <a:cs typeface="Roboto Mono Medium"/>
                <a:sym typeface="Roboto Mono Medium"/>
              </a:rPr>
              <a:t> the sound aspect of our design such that the functionality is appropriate for the signals that pass from other modules within our design (playing a short tone based on anticipated kinds signal changes)</a:t>
            </a:r>
            <a:endParaRPr i="1" sz="1800">
              <a:solidFill>
                <a:schemeClr val="lt1"/>
              </a:solidFill>
              <a:latin typeface="Roboto Mono Medium"/>
              <a:ea typeface="Roboto Mono Medium"/>
              <a:cs typeface="Roboto Mono Medium"/>
              <a:sym typeface="Roboto Mono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